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65" r:id="rId2"/>
  </p:sldMasterIdLst>
  <p:notesMasterIdLst>
    <p:notesMasterId r:id="rId22"/>
  </p:notesMasterIdLst>
  <p:sldIdLst>
    <p:sldId id="261" r:id="rId3"/>
    <p:sldId id="278" r:id="rId4"/>
    <p:sldId id="262" r:id="rId5"/>
    <p:sldId id="266" r:id="rId6"/>
    <p:sldId id="265" r:id="rId7"/>
    <p:sldId id="267" r:id="rId8"/>
    <p:sldId id="263" r:id="rId9"/>
    <p:sldId id="271" r:id="rId10"/>
    <p:sldId id="268" r:id="rId11"/>
    <p:sldId id="275" r:id="rId12"/>
    <p:sldId id="264" r:id="rId13"/>
    <p:sldId id="269" r:id="rId14"/>
    <p:sldId id="272" r:id="rId15"/>
    <p:sldId id="274" r:id="rId16"/>
    <p:sldId id="270" r:id="rId17"/>
    <p:sldId id="273" r:id="rId18"/>
    <p:sldId id="276" r:id="rId19"/>
    <p:sldId id="277" r:id="rId20"/>
    <p:sldId id="279" r:id="rId21"/>
  </p:sldIdLst>
  <p:sldSz cx="9144000" cy="6858000" type="screen4x3"/>
  <p:notesSz cx="67849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9900"/>
    <a:srgbClr val="3333CC"/>
    <a:srgbClr val="3399FF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4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400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61488"/>
            <a:ext cx="29400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EE9FAB1-10E4-4089-9B59-0304F25AF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7885113" y="260350"/>
          <a:ext cx="10398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CorelDRAW" r:id="rId3" imgW="1039368" imgH="974141" progId="CorelDRAW.Graphic.11">
                  <p:embed/>
                </p:oleObj>
              </mc:Choice>
              <mc:Fallback>
                <p:oleObj name="CorelDRAW" r:id="rId3" imgW="1039368" imgH="97414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60350"/>
                        <a:ext cx="10398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8027988" y="5805488"/>
          <a:ext cx="890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CorelDRAW" r:id="rId5" imgW="6621697" imgH="6088587" progId="CorelDRAW.Graphic.13">
                  <p:embed/>
                </p:oleObj>
              </mc:Choice>
              <mc:Fallback>
                <p:oleObj name="CorelDRAW" r:id="rId5" imgW="6621697" imgH="6088587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805488"/>
                        <a:ext cx="890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/>
          </p:cNvGraphicFramePr>
          <p:nvPr userDrawn="1"/>
        </p:nvGraphicFramePr>
        <p:xfrm>
          <a:off x="179388" y="5949950"/>
          <a:ext cx="539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CorelDRAW" r:id="rId7" imgW="2466975" imgH="2390775" progId="CorelDRAW.Graphic.13">
                  <p:embed/>
                </p:oleObj>
              </mc:Choice>
              <mc:Fallback>
                <p:oleObj name="CorelDRAW" r:id="rId7" imgW="2466975" imgH="2390775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539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C2F3-4D45-411F-BF4E-48BC6ADB5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1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787C-92D2-4E52-A1F3-32CEDE64B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BA06-FCA4-43E1-BCE9-74291930B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9A3B-FA8E-4953-97B3-AD26729D0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19513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25C2-96CC-4A53-946D-4E372A81D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5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DF33-30FE-4B60-B4A8-77F4BDEF04EC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47C3-A7D9-4051-B656-86E933E1A62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099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E4B1-F1D5-40A0-AB22-9B6AA1E32D8A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701C-4D4E-4801-B8A3-A004AE2C07A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92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D2BA-05FA-4ED1-AE29-208621E8D9D5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FE7E-BBBC-44A7-9CA2-86410B65896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407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6E6E-7515-4D80-9AEC-C7F1A0600ADA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2618-458F-4657-AFC2-10E39108185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458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6317-AFE1-4810-84B7-ACEF04AAD339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769-E684-4C37-8E07-BF941686C2E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002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E14F-ED19-4B05-9F83-F29735A8C8E1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12EF-462C-40C2-B470-FCAE6566D32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2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 userDrawn="1"/>
        </p:nvGraphicFramePr>
        <p:xfrm>
          <a:off x="7885113" y="260350"/>
          <a:ext cx="10398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CorelDRAW" r:id="rId3" imgW="1039368" imgH="974141" progId="CorelDRAW.Graphic.11">
                  <p:embed/>
                </p:oleObj>
              </mc:Choice>
              <mc:Fallback>
                <p:oleObj name="CorelDRAW" r:id="rId3" imgW="1039368" imgH="97414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60350"/>
                        <a:ext cx="10398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 userDrawn="1"/>
        </p:nvGraphicFramePr>
        <p:xfrm>
          <a:off x="8027988" y="5805488"/>
          <a:ext cx="890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CorelDRAW" r:id="rId5" imgW="6621697" imgH="6088587" progId="CorelDRAW.Graphic.13">
                  <p:embed/>
                </p:oleObj>
              </mc:Choice>
              <mc:Fallback>
                <p:oleObj name="CorelDRAW" r:id="rId5" imgW="6621697" imgH="6088587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805488"/>
                        <a:ext cx="890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/>
          </p:cNvGraphicFramePr>
          <p:nvPr userDrawn="1"/>
        </p:nvGraphicFramePr>
        <p:xfrm>
          <a:off x="179388" y="5949950"/>
          <a:ext cx="539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CorelDRAW" r:id="rId7" imgW="2466975" imgH="2390775" progId="CorelDRAW.Graphic.13">
                  <p:embed/>
                </p:oleObj>
              </mc:Choice>
              <mc:Fallback>
                <p:oleObj name="CorelDRAW" r:id="rId7" imgW="2466975" imgH="2390775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539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SuperDARN, Dartmouth College, May - June 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03E4-E9B7-4222-A279-2A5AA85E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19EB-598E-4DBA-A740-B63A31C6D49C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EFFF-2EE8-41E3-AAEB-F126BC392D2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1152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EE50-01A2-4374-A5B4-D093AC314196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8DC8-F2EE-4D1C-A2F6-696F832BBAC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33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8A08-4CDD-4F0C-8ED8-EDF9DA5FDB58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F04C-FB05-407F-ACB4-8D2E2A3F4E1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335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125D-1FEA-4FC1-BF6A-FCF6916C04D9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5DB4-3246-46C2-84B3-E85258927C2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80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CDFD-FB31-4E58-8F15-AC24CCE57A32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155E-1220-48D4-AA1B-A6C02B9D70D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759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80EB-2BCB-4215-A127-FFACB5F4F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01CE-A1C7-4C58-B692-ABEF1BD46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F552-9C8B-42DD-B781-9DDA623E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6EC8-1F49-4C9B-BB0E-6BEBDCB17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B837-216E-4F17-81F1-0DB69565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E08F-E7FD-482D-A96C-3F978E23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9B58-E7B4-4012-A023-B7BEE6EF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3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SuperDARN: Hermanus, May - June 2010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7FD058E-A837-4B25-9829-08E93536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1" name="Object 8"/>
          <p:cNvGraphicFramePr>
            <a:graphicFrameLocks noChangeAspect="1"/>
          </p:cNvGraphicFramePr>
          <p:nvPr userDrawn="1"/>
        </p:nvGraphicFramePr>
        <p:xfrm>
          <a:off x="7885113" y="260350"/>
          <a:ext cx="10398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orelDRAW" r:id="rId17" imgW="1039368" imgH="974141" progId="CorelDRAW.Graphic.11">
                  <p:embed/>
                </p:oleObj>
              </mc:Choice>
              <mc:Fallback>
                <p:oleObj name="CorelDRAW" r:id="rId17" imgW="1039368" imgH="974141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60350"/>
                        <a:ext cx="10398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8027988" y="5805488"/>
          <a:ext cx="890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orelDRAW" r:id="rId19" imgW="6621697" imgH="6088587" progId="CorelDRAW.Graphic.13">
                  <p:embed/>
                </p:oleObj>
              </mc:Choice>
              <mc:Fallback>
                <p:oleObj name="CorelDRAW" r:id="rId19" imgW="6621697" imgH="6088587" progId="CorelDRAW.Graphic.1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805488"/>
                        <a:ext cx="890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1"/>
          <p:cNvGraphicFramePr>
            <a:graphicFrameLocks/>
          </p:cNvGraphicFramePr>
          <p:nvPr userDrawn="1"/>
        </p:nvGraphicFramePr>
        <p:xfrm>
          <a:off x="179388" y="5949950"/>
          <a:ext cx="539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orelDRAW" r:id="rId21" imgW="2466975" imgH="2390775" progId="CorelDRAW.Graphic.13">
                  <p:embed/>
                </p:oleObj>
              </mc:Choice>
              <mc:Fallback>
                <p:oleObj name="CorelDRAW" r:id="rId21" imgW="2466975" imgH="2390775" progId="CorelDRAW.Graphic.1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539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4BC6DA-7989-426F-9A29-1B0517BB382E}" type="datetimeFigureOut">
              <a:rPr lang="en-ZA"/>
              <a:pPr>
                <a:defRPr/>
              </a:pPr>
              <a:t>2011/05/31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F1BDB0-8A74-42CD-B409-DE453D8BD28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600" dirty="0" smtClean="0"/>
              <a:t>Properties of Solar Wind ULF Waves Associated with </a:t>
            </a:r>
            <a:r>
              <a:rPr lang="en-ZA" sz="3600" dirty="0" err="1" smtClean="0"/>
              <a:t>Ionospheric</a:t>
            </a:r>
            <a:r>
              <a:rPr lang="en-ZA" sz="3600" dirty="0" smtClean="0"/>
              <a:t> Pulsations</a:t>
            </a:r>
            <a:r>
              <a:rPr lang="en-ZA" sz="2800" dirty="0" smtClean="0"/>
              <a:t/>
            </a:r>
            <a:br>
              <a:rPr lang="en-ZA" sz="2800" dirty="0" smtClean="0"/>
            </a:br>
            <a:endParaRPr lang="en-ZA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886200"/>
            <a:ext cx="7416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A D M Walker, &amp; J A E Stephenson, &amp; S Benz</a:t>
            </a:r>
          </a:p>
          <a:p>
            <a:pPr eaLnBrk="1" hangingPunct="1">
              <a:defRPr/>
            </a:pPr>
            <a:r>
              <a:rPr lang="en-ZA" sz="2000" dirty="0" smtClean="0"/>
              <a:t>School of Physics</a:t>
            </a:r>
          </a:p>
          <a:p>
            <a:pPr eaLnBrk="1" hangingPunct="1">
              <a:defRPr/>
            </a:pPr>
            <a:r>
              <a:rPr lang="en-ZA" sz="2000" dirty="0" smtClean="0"/>
              <a:t>University of KwaZulu-Natal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Nature of discontinuity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 smtClean="0"/>
              <a:t>Four possible types of discontinuity</a:t>
            </a:r>
          </a:p>
          <a:p>
            <a:pPr lvl="1"/>
            <a:r>
              <a:rPr lang="en-ZA" sz="2000" dirty="0" smtClean="0"/>
              <a:t>Contact: </a:t>
            </a:r>
            <a:r>
              <a:rPr lang="en-ZA" sz="2000" b="1" dirty="0" smtClean="0"/>
              <a:t>B</a:t>
            </a:r>
            <a:r>
              <a:rPr lang="en-ZA" sz="2000" dirty="0" smtClean="0"/>
              <a:t> continuous across boundary– Reject  </a:t>
            </a:r>
          </a:p>
          <a:p>
            <a:pPr lvl="1"/>
            <a:r>
              <a:rPr lang="en-ZA" sz="2000" dirty="0" smtClean="0"/>
              <a:t>Tangential: Normal </a:t>
            </a:r>
            <a:r>
              <a:rPr lang="en-ZA" sz="2000" i="1" dirty="0" smtClean="0"/>
              <a:t>V</a:t>
            </a:r>
            <a:r>
              <a:rPr lang="en-ZA" sz="2000" dirty="0" smtClean="0"/>
              <a:t> and </a:t>
            </a:r>
            <a:r>
              <a:rPr lang="en-ZA" sz="2000" i="1" dirty="0" smtClean="0"/>
              <a:t>B</a:t>
            </a:r>
            <a:r>
              <a:rPr lang="en-ZA" sz="2000" dirty="0" smtClean="0"/>
              <a:t> zero – Reject </a:t>
            </a:r>
          </a:p>
          <a:p>
            <a:pPr lvl="1"/>
            <a:r>
              <a:rPr lang="en-ZA" sz="2000" dirty="0" smtClean="0"/>
              <a:t>Rotational: Density must be continuous – Reject </a:t>
            </a:r>
          </a:p>
          <a:p>
            <a:pPr lvl="1"/>
            <a:r>
              <a:rPr lang="en-ZA" sz="2000" dirty="0" smtClean="0"/>
              <a:t>Shock: Possible</a:t>
            </a:r>
          </a:p>
          <a:p>
            <a:r>
              <a:rPr lang="en-ZA" sz="2400" dirty="0" smtClean="0"/>
              <a:t>The time delay between discontinuity occurrence at ACE and Wind gives the x component of its velocity as 475 km/s almost as if it were at rest in the faster flow. </a:t>
            </a:r>
          </a:p>
          <a:p>
            <a:r>
              <a:rPr lang="en-ZA" sz="2400" dirty="0" smtClean="0"/>
              <a:t>Shock velocity should be larger than any flow velocity but this is possible if plane of shock is oblique.</a:t>
            </a:r>
          </a:p>
          <a:p>
            <a:r>
              <a:rPr lang="en-ZA" sz="2400" dirty="0" smtClean="0"/>
              <a:t>Conclude that this is probably an MHD shock</a:t>
            </a:r>
          </a:p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SuperDARN</a:t>
            </a:r>
            <a:r>
              <a:rPr lang="en-US" dirty="0" smtClean="0"/>
              <a:t>: Dartmouth College, May - June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2400" dirty="0" smtClean="0"/>
              <a:t>ACE&lt; 23</a:t>
            </a:r>
            <a:r>
              <a:rPr lang="en-ZA" sz="2400" baseline="30000" dirty="0" smtClean="0"/>
              <a:t>rd</a:t>
            </a:r>
            <a:r>
              <a:rPr lang="en-ZA" sz="2400" dirty="0" smtClean="0"/>
              <a:t> March 2002 – Zero order plasma parameters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0" y="1268413"/>
            <a:ext cx="3272339" cy="475138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89" y="1268413"/>
            <a:ext cx="3155021" cy="47513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SuperDARN, Dartmouth College, May -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 smtClean="0"/>
                  <a:t>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ZA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ZA" dirty="0" smtClean="0"/>
                  <a:t> – 23</a:t>
                </a:r>
                <a:r>
                  <a:rPr lang="en-ZA" baseline="30000" dirty="0" smtClean="0"/>
                  <a:t>rd</a:t>
                </a:r>
                <a:r>
                  <a:rPr lang="en-ZA" dirty="0" smtClean="0"/>
                  <a:t> March 2002</a:t>
                </a:r>
                <a:endParaRPr lang="en-Z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ACE – locally white noise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Wind – locally white noise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6889"/>
            <a:ext cx="4041775" cy="310726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7499"/>
            <a:ext cx="4040188" cy="3106040"/>
          </a:xfrm>
        </p:spPr>
      </p:pic>
    </p:spTree>
    <p:extLst>
      <p:ext uri="{BB962C8B-B14F-4D97-AF65-F5344CB8AC3E}">
        <p14:creationId xmlns:p14="http://schemas.microsoft.com/office/powerpoint/2010/main" val="173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 smtClean="0"/>
                  <a:t>Spectra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ZA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ZA" dirty="0" smtClean="0"/>
                  <a:t> - 23</a:t>
                </a:r>
                <a:r>
                  <a:rPr lang="en-ZA" baseline="30000" dirty="0" smtClean="0"/>
                  <a:t>rd</a:t>
                </a:r>
                <a:r>
                  <a:rPr lang="en-ZA" dirty="0" smtClean="0"/>
                  <a:t> March 2002</a:t>
                </a:r>
                <a:endParaRPr lang="en-Z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ACE – locally white noise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7499"/>
            <a:ext cx="4040188" cy="31060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Wind – locally white noise</a:t>
            </a:r>
            <a:endParaRPr lang="en-Z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6889"/>
            <a:ext cx="4041775" cy="310726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SuperDARN</a:t>
            </a:r>
            <a:r>
              <a:rPr lang="en-US" dirty="0" smtClean="0"/>
              <a:t>: Dartmouth College, May - June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Filtered time series – 1.2 </a:t>
            </a:r>
            <a:r>
              <a:rPr lang="en-ZA" dirty="0" err="1" smtClean="0"/>
              <a:t>Mhz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en-ZA" dirty="0" smtClean="0"/>
              <a:t>ACE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r>
              <a:rPr lang="en-ZA" dirty="0" smtClean="0"/>
              <a:t>Wind</a:t>
            </a:r>
            <a:endParaRPr lang="en-ZA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06584"/>
            <a:ext cx="2966232" cy="4186712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SuperDARN</a:t>
            </a:r>
            <a:r>
              <a:rPr lang="en-US" dirty="0" smtClean="0"/>
              <a:t>: Dartmouth College, May - June 2011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5" y="1916832"/>
            <a:ext cx="2920517" cy="4209331"/>
          </a:xfrm>
        </p:spPr>
      </p:pic>
    </p:spTree>
    <p:extLst>
      <p:ext uri="{BB962C8B-B14F-4D97-AF65-F5344CB8AC3E}">
        <p14:creationId xmlns:p14="http://schemas.microsoft.com/office/powerpoint/2010/main" val="38124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23</a:t>
            </a:r>
            <a:r>
              <a:rPr lang="en-ZA" baseline="30000" dirty="0" smtClean="0"/>
              <a:t>rd</a:t>
            </a:r>
            <a:r>
              <a:rPr lang="en-ZA" dirty="0" smtClean="0"/>
              <a:t> March 2002 – 1.2mHz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ACE – Energy density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Wind – Energy Density</a:t>
            </a:r>
            <a:endParaRPr lang="en-Z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41775" cy="30963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7499"/>
            <a:ext cx="4040188" cy="3106040"/>
          </a:xfrm>
        </p:spPr>
      </p:pic>
    </p:spTree>
    <p:extLst>
      <p:ext uri="{BB962C8B-B14F-4D97-AF65-F5344CB8AC3E}">
        <p14:creationId xmlns:p14="http://schemas.microsoft.com/office/powerpoint/2010/main" val="12918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Energy flux in plasma rest frame – 23/3/02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ACE: 1.2 </a:t>
            </a:r>
            <a:r>
              <a:rPr lang="en-ZA" dirty="0" err="1"/>
              <a:t>mHz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032448" cy="310009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Wind: 1.2 </a:t>
            </a:r>
            <a:r>
              <a:rPr lang="en-ZA" dirty="0" err="1" smtClean="0"/>
              <a:t>mHz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SuperDARN</a:t>
            </a:r>
            <a:r>
              <a:rPr lang="en-US" dirty="0" smtClean="0"/>
              <a:t>: Dartmouth Colleges, May - June 2011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389806" cy="2976649"/>
          </a:xfrm>
        </p:spPr>
      </p:pic>
    </p:spTree>
    <p:extLst>
      <p:ext uri="{BB962C8B-B14F-4D97-AF65-F5344CB8AC3E}">
        <p14:creationId xmlns:p14="http://schemas.microsoft.com/office/powerpoint/2010/main" val="14626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Some Conclusions about Event 23</a:t>
            </a:r>
            <a:r>
              <a:rPr lang="en-ZA" sz="2800" baseline="30000" dirty="0" smtClean="0"/>
              <a:t>rd</a:t>
            </a:r>
            <a:r>
              <a:rPr lang="en-ZA" sz="2800" dirty="0" smtClean="0"/>
              <a:t> March 2002</a:t>
            </a:r>
            <a:endParaRPr lang="en-ZA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An MHD shock arrived at ACE at 10:47 UT</a:t>
            </a:r>
          </a:p>
          <a:p>
            <a:r>
              <a:rPr lang="en-ZA" dirty="0" smtClean="0"/>
              <a:t>It was followed by an increase of MHD wave activity at1.2mHz and 2.1mHz.</a:t>
            </a:r>
          </a:p>
          <a:p>
            <a:r>
              <a:rPr lang="en-ZA" dirty="0" smtClean="0"/>
              <a:t>The system arrived at WIND at 11:22 UT</a:t>
            </a:r>
          </a:p>
          <a:p>
            <a:r>
              <a:rPr lang="en-ZA" dirty="0" smtClean="0"/>
              <a:t>There is evidence that the waves were transverse </a:t>
            </a:r>
            <a:r>
              <a:rPr lang="en-ZA" dirty="0" err="1" smtClean="0"/>
              <a:t>Alfvén</a:t>
            </a:r>
            <a:r>
              <a:rPr lang="en-ZA" dirty="0" smtClean="0"/>
              <a:t> waves</a:t>
            </a:r>
          </a:p>
          <a:p>
            <a:r>
              <a:rPr lang="en-ZA" dirty="0" smtClean="0"/>
              <a:t>Pc5 activity were observed by the </a:t>
            </a:r>
            <a:r>
              <a:rPr lang="en-ZA" dirty="0" err="1" smtClean="0"/>
              <a:t>Sanae</a:t>
            </a:r>
            <a:r>
              <a:rPr lang="en-ZA" dirty="0" smtClean="0"/>
              <a:t> radar at these frequencies during this time</a:t>
            </a:r>
          </a:p>
          <a:p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SuperDARN</a:t>
            </a:r>
            <a:r>
              <a:rPr lang="en-US" dirty="0" smtClean="0"/>
              <a:t>: Dartmouth College, May - June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4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General comments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 smtClean="0"/>
              <a:t>The class of pulsations that appear to be driven by solar wind MHD waves is difficult to pin down.</a:t>
            </a:r>
          </a:p>
          <a:p>
            <a:r>
              <a:rPr lang="en-ZA" sz="2400" dirty="0" smtClean="0"/>
              <a:t>Often they are small in </a:t>
            </a:r>
            <a:r>
              <a:rPr lang="en-ZA" sz="2400" dirty="0" err="1" smtClean="0"/>
              <a:t>az</a:t>
            </a:r>
            <a:r>
              <a:rPr lang="en-ZA" sz="2400" dirty="0" smtClean="0"/>
              <a:t> </a:t>
            </a:r>
            <a:r>
              <a:rPr lang="en-ZA" sz="2400" smtClean="0"/>
              <a:t>noisy background and </a:t>
            </a:r>
            <a:r>
              <a:rPr lang="en-ZA" sz="2400" dirty="0" smtClean="0"/>
              <a:t>a careful analysis has to be carried out to ensure the significance of the results.</a:t>
            </a:r>
          </a:p>
          <a:p>
            <a:r>
              <a:rPr lang="en-ZA" sz="2400" dirty="0" smtClean="0"/>
              <a:t>We are engaged in a program to try and follow the propagation from solar wind through bow shock and </a:t>
            </a:r>
            <a:r>
              <a:rPr lang="en-ZA" sz="2400" dirty="0" err="1" smtClean="0"/>
              <a:t>magnetosheath</a:t>
            </a:r>
            <a:r>
              <a:rPr lang="en-ZA" sz="2400" dirty="0" smtClean="0"/>
              <a:t> but expect progress to be slow – ideally one would like simultaneous observations from spacecraft in the solar wind and in the </a:t>
            </a:r>
            <a:r>
              <a:rPr lang="en-ZA" sz="2400" dirty="0" err="1" smtClean="0"/>
              <a:t>magnetosheath</a:t>
            </a:r>
            <a:r>
              <a:rPr lang="en-ZA" sz="2400" dirty="0" smtClean="0"/>
              <a:t>, as well as from a number of </a:t>
            </a:r>
            <a:r>
              <a:rPr lang="en-ZA" sz="2400" dirty="0" err="1" smtClean="0"/>
              <a:t>SuperDARN</a:t>
            </a:r>
            <a:r>
              <a:rPr lang="en-ZA" sz="2400" dirty="0" smtClean="0"/>
              <a:t> radars to determine the global extent.</a:t>
            </a:r>
            <a:endParaRPr lang="en-Z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1794707"/>
            <a:ext cx="6696744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We thank: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ACE instrument and science teams of the MAG and SWEPAM  instruments </a:t>
            </a:r>
            <a:r>
              <a:rPr lang="en-US" sz="1600" dirty="0" smtClean="0"/>
              <a:t>and the Wind MFI and SWE teams for </a:t>
            </a:r>
            <a:r>
              <a:rPr lang="en-US" sz="1600" dirty="0"/>
              <a:t>providing the solar wind data.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National Research Foundation of South Africa (NRF) and the South African Department of Environment Affairs (DEA) for support.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Members of the SSA-MTM team of the Department of Atmospheric Sciences, UCLA and US Geological Survey and the Commissariat `a </a:t>
            </a:r>
            <a:r>
              <a:rPr lang="en-US" sz="1600" dirty="0" err="1"/>
              <a:t>l’Energie</a:t>
            </a:r>
            <a:r>
              <a:rPr lang="en-US" sz="1600" dirty="0"/>
              <a:t> </a:t>
            </a:r>
            <a:r>
              <a:rPr lang="en-US" sz="1600" dirty="0" err="1"/>
              <a:t>Atomique</a:t>
            </a:r>
            <a:r>
              <a:rPr lang="en-US" sz="1600" dirty="0"/>
              <a:t> as well as all other individuals responsible for the development and maintenance of the Toolkit used in the </a:t>
            </a:r>
            <a:r>
              <a:rPr lang="en-US" sz="1600" dirty="0" err="1"/>
              <a:t>multitaper</a:t>
            </a:r>
            <a:r>
              <a:rPr lang="en-US" sz="1600" dirty="0"/>
              <a:t> analysis presented here.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72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1794707"/>
            <a:ext cx="7200800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We thank: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ACE instrument and science teams of the MAG and SWEPAM  instruments </a:t>
            </a:r>
            <a:r>
              <a:rPr lang="en-US" sz="1600" dirty="0" smtClean="0"/>
              <a:t>and the Wind MFI and SWI teams for </a:t>
            </a:r>
            <a:r>
              <a:rPr lang="en-US" sz="1600" dirty="0"/>
              <a:t>providing the solar wind data.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National Research Foundation of South Africa (NRF) and the South African Department of Environment Affairs (DEA) for support.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Members of the SSA-MTM team of the Department of Atmospheric Sciences, UCLA and US Geological Survey and the Commissariat `a </a:t>
            </a:r>
            <a:r>
              <a:rPr lang="en-US" sz="1600" dirty="0" err="1"/>
              <a:t>l’Energie</a:t>
            </a:r>
            <a:r>
              <a:rPr lang="en-US" sz="1600" dirty="0"/>
              <a:t> </a:t>
            </a:r>
            <a:r>
              <a:rPr lang="en-US" sz="1600" dirty="0" err="1"/>
              <a:t>Atomique</a:t>
            </a:r>
            <a:r>
              <a:rPr lang="en-US" sz="1600" dirty="0"/>
              <a:t> as well as all other individuals responsible for the development and maintenance of the Toolkit used in the </a:t>
            </a:r>
            <a:r>
              <a:rPr lang="en-US" sz="1600" dirty="0" err="1"/>
              <a:t>multitaper</a:t>
            </a:r>
            <a:r>
              <a:rPr lang="en-US" sz="1600" dirty="0"/>
              <a:t> analysis presented here.</a:t>
            </a:r>
          </a:p>
        </p:txBody>
      </p:sp>
    </p:spTree>
    <p:extLst>
      <p:ext uri="{BB962C8B-B14F-4D97-AF65-F5344CB8AC3E}">
        <p14:creationId xmlns:p14="http://schemas.microsoft.com/office/powerpoint/2010/main" val="327819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SuperDARN: Dartmouth College, May - June 2011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600" smtClean="0"/>
              <a:t>Introduction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678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Previously we have shown that some Pc5 pulsations observed by </a:t>
            </a:r>
            <a:r>
              <a:rPr lang="en-US" sz="2400" dirty="0" err="1" smtClean="0">
                <a:cs typeface="Times New Roman" pitchFamily="18" charset="0"/>
              </a:rPr>
              <a:t>SuperDARN</a:t>
            </a:r>
            <a:r>
              <a:rPr lang="en-US" sz="2400" dirty="0" smtClean="0">
                <a:cs typeface="Times New Roman" pitchFamily="18" charset="0"/>
              </a:rPr>
              <a:t> radars are driven by solar wind oscillations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We identify several such events in order to study the detailed properties of the solar wind waves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The spectra of the waves are computed using the multiple taper method (MTM)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Correlation between the signals at ACE, WIND, and at the ionosphere is typically significant at the 99% level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Complex demodulation of the filtered spectrum produces a complex analytic signal in the time domain for each observed parameter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From this the polarizations and the energy density and flux vectors of the solar wind waves can be 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Background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4175125" cy="4751387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The background fields are estimated using a boxcar integration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SuperDARN, Dartmouth College, May - June 2011</a:t>
            </a:r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29406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Discontinuities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3898900" cy="4751387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If there is a significant discontinuity a piecewise boxcar integration is performed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SuperDARN, Dartmouth College, May - June 2011</a:t>
            </a: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981075"/>
            <a:ext cx="34258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Field aligned coordinates 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sz="2400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ZA" sz="2400" dirty="0" smtClean="0"/>
                  <a:t> is a unit vector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sz="2400" b="0" i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ZA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ZA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ZA" sz="2400" dirty="0" smtClean="0"/>
                  <a:t> a unit vector pointing from Earth to Sun then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ZA" sz="2400" dirty="0" smtClean="0"/>
                  <a:t> direction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ZA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  <m:r>
                      <a:rPr lang="en-ZA" sz="2400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ZA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ZA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̂"/>
                            <m:ctrlP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ZA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ZA" sz="2400" dirty="0" smtClean="0"/>
                  <a:t> and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ZA" sz="2400" dirty="0" smtClean="0"/>
                  <a:t> direction is given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ZA" sz="2400" i="1" smtClean="0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ZA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</m:oMath>
                </a14:m>
                <a:endParaRPr lang="en-ZA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ZA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</m:acc>
                    <m:r>
                      <a:rPr lang="en-ZA" sz="2400" b="0" i="1" dirty="0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ZA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ZA" sz="2400" b="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ZA" sz="2400" dirty="0" smtClean="0"/>
                  <a:t> form a right handed set of local coordinates</a:t>
                </a:r>
              </a:p>
              <a:p>
                <a:r>
                  <a:rPr lang="en-ZA" sz="2400" dirty="0" smtClean="0"/>
                  <a:t>The orientation changes with the background magnetic field on a time scale long compared with the periods of interest.</a:t>
                </a:r>
              </a:p>
              <a:p>
                <a:r>
                  <a:rPr lang="en-ZA" sz="2400" dirty="0" smtClean="0"/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ZA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ZA" sz="2400" dirty="0" smtClean="0"/>
                  <a:t> has been found ACE and Wind field components are transformed to these coordinates for some purposes</a:t>
                </a:r>
              </a:p>
              <a:p>
                <a:r>
                  <a:rPr lang="en-ZA" sz="2400" dirty="0" smtClean="0"/>
                  <a:t>The waves in the solar wind are of MHD type and their polarizations are best expressed relative to field aligned coordinates.</a:t>
                </a:r>
                <a:r>
                  <a:rPr lang="en-ZA" sz="20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923" r="-1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Event of 23</a:t>
            </a:r>
            <a:r>
              <a:rPr lang="en-ZA" baseline="30000" dirty="0" smtClean="0"/>
              <a:t>rd</a:t>
            </a:r>
            <a:r>
              <a:rPr lang="en-ZA" dirty="0" smtClean="0"/>
              <a:t> March 2002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SuperDARN, Dartmouth College, May - June 2011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413"/>
                <a:ext cx="3683000" cy="4751387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ZA" sz="2400" dirty="0" smtClean="0"/>
                  <a:t>ACE at was at the Solar </a:t>
                </a:r>
                <a:r>
                  <a:rPr lang="en-ZA" sz="2400" dirty="0" err="1" smtClean="0"/>
                  <a:t>Libration</a:t>
                </a:r>
                <a:r>
                  <a:rPr lang="en-ZA" sz="2400" dirty="0" smtClean="0"/>
                  <a:t> Point</a:t>
                </a:r>
              </a:p>
              <a:p>
                <a:pPr>
                  <a:defRPr/>
                </a:pPr>
                <a:r>
                  <a:rPr lang="en-ZA" sz="2400" dirty="0" smtClean="0"/>
                  <a:t>WIND was nearer Earth, upstream from the bow shock and about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ZA" sz="2400" dirty="0" smtClean="0"/>
                  <a:t>60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ZA" sz="24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ZA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ZA" sz="2400" b="0" dirty="0" smtClean="0"/>
              </a:p>
              <a:p>
                <a:pPr>
                  <a:defRPr/>
                </a:pPr>
                <a:r>
                  <a:rPr lang="en-ZA" sz="2400" dirty="0" smtClean="0"/>
                  <a:t>Wave activity was found in the 1.2mHz and 2.2mHz bands associated with Field line resonances observed with the </a:t>
                </a:r>
                <a:r>
                  <a:rPr lang="en-ZA" sz="2400" dirty="0" err="1" smtClean="0"/>
                  <a:t>Sanae</a:t>
                </a:r>
                <a:r>
                  <a:rPr lang="en-ZA" sz="2400" dirty="0" smtClean="0"/>
                  <a:t> Radar</a:t>
                </a:r>
              </a:p>
              <a:p>
                <a:pPr>
                  <a:defRPr/>
                </a:pPr>
                <a:endParaRPr lang="en-ZA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413"/>
                <a:ext cx="3683000" cy="4751387"/>
              </a:xfrm>
              <a:blipFill rotWithShape="1">
                <a:blip r:embed="rId2"/>
                <a:stretch>
                  <a:fillRect l="-3146" t="-1923" r="-480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67188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Sanae</a:t>
            </a:r>
            <a:r>
              <a:rPr lang="en-ZA" dirty="0" smtClean="0"/>
              <a:t> – 23</a:t>
            </a:r>
            <a:r>
              <a:rPr lang="en-ZA" baseline="30000" dirty="0" smtClean="0"/>
              <a:t>rd</a:t>
            </a:r>
            <a:r>
              <a:rPr lang="en-ZA" dirty="0" smtClean="0"/>
              <a:t> March 2002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55576" y="4725144"/>
            <a:ext cx="7416824" cy="1294656"/>
          </a:xfrm>
        </p:spPr>
        <p:txBody>
          <a:bodyPr/>
          <a:lstStyle/>
          <a:p>
            <a:r>
              <a:rPr lang="en-ZA" sz="2000" dirty="0" err="1" smtClean="0"/>
              <a:t>Sanae</a:t>
            </a:r>
            <a:r>
              <a:rPr lang="en-ZA" sz="2000" dirty="0" smtClean="0"/>
              <a:t> showed small pulsations during the period 08:00 – 16:00 with frequencies centred on 1.2mHz and 2.1mHz</a:t>
            </a:r>
          </a:p>
          <a:p>
            <a:r>
              <a:rPr lang="en-ZA" sz="2000" dirty="0" smtClean="0"/>
              <a:t>These were significant at the 99% level and were correlated with oscillations in ACE and Wind</a:t>
            </a:r>
            <a:endParaRPr lang="en-ZA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SuperDARN</a:t>
            </a:r>
            <a:r>
              <a:rPr lang="en-US" dirty="0" smtClean="0"/>
              <a:t>: Dartmouth College, May - June 2011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21" y="1268413"/>
            <a:ext cx="4907484" cy="3024187"/>
          </a:xfrm>
        </p:spPr>
      </p:pic>
    </p:spTree>
    <p:extLst>
      <p:ext uri="{BB962C8B-B14F-4D97-AF65-F5344CB8AC3E}">
        <p14:creationId xmlns:p14="http://schemas.microsoft.com/office/powerpoint/2010/main" val="965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23</a:t>
            </a:r>
            <a:r>
              <a:rPr lang="en-ZA" baseline="30000" dirty="0" smtClean="0"/>
              <a:t>rd</a:t>
            </a:r>
            <a:r>
              <a:rPr lang="en-ZA" dirty="0" smtClean="0"/>
              <a:t> March 2002 – Spacecraft Data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755576" y="5301208"/>
                <a:ext cx="7416824" cy="718592"/>
              </a:xfrm>
            </p:spPr>
            <p:txBody>
              <a:bodyPr/>
              <a:lstStyle/>
              <a:p>
                <a:r>
                  <a:rPr lang="en-ZA" sz="2000" dirty="0" smtClean="0"/>
                  <a:t>Raw data with background field superimposed.</a:t>
                </a:r>
              </a:p>
              <a:p>
                <a:r>
                  <a:rPr lang="en-ZA" sz="2000" dirty="0" smtClean="0"/>
                  <a:t>Note the strong discontinuity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ZA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ZA" sz="2000" dirty="0" smtClean="0"/>
                  <a:t> and other components</a:t>
                </a:r>
                <a:endParaRPr lang="en-ZA"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55576" y="5301208"/>
                <a:ext cx="7416824" cy="718592"/>
              </a:xfrm>
              <a:blipFill rotWithShape="1">
                <a:blip r:embed="rId2"/>
                <a:stretch>
                  <a:fillRect l="-1150" t="-11017" b="-2796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32" y="1268413"/>
            <a:ext cx="2762561" cy="38893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76" y="1268413"/>
            <a:ext cx="2762561" cy="38893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SuperDARN, Dartmouth College, May -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cean">
  <a:themeElements>
    <a:clrScheme name="1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cea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5209</TotalTime>
  <Words>1132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1_Ocean</vt:lpstr>
      <vt:lpstr>Custom Design</vt:lpstr>
      <vt:lpstr>CorelDRAW</vt:lpstr>
      <vt:lpstr>Properties of Solar Wind ULF Waves Associated with Ionospheric Pulsations </vt:lpstr>
      <vt:lpstr>PowerPoint Presentation</vt:lpstr>
      <vt:lpstr>Introduction</vt:lpstr>
      <vt:lpstr>Background Fields</vt:lpstr>
      <vt:lpstr>Discontinuities</vt:lpstr>
      <vt:lpstr>Field aligned coordinates </vt:lpstr>
      <vt:lpstr>Event of 23rd March 2002</vt:lpstr>
      <vt:lpstr>Sanae – 23rd March 2002</vt:lpstr>
      <vt:lpstr>23rd March 2002 – Spacecraft Data</vt:lpstr>
      <vt:lpstr>Nature of discontinuity</vt:lpstr>
      <vt:lpstr>ACE&lt; 23rd March 2002 – Zero order plasma parameters</vt:lpstr>
      <vt:lpstr>Spectrum B_ν – 23rd March 2002</vt:lpstr>
      <vt:lpstr>Spectra V_ν - 23rd March 2002</vt:lpstr>
      <vt:lpstr>Filtered time series – 1.2 Mhz</vt:lpstr>
      <vt:lpstr>23rd March 2002 – 1.2mHz</vt:lpstr>
      <vt:lpstr>Energy flux in plasma rest frame – 23/3/02</vt:lpstr>
      <vt:lpstr>Some Conclusions about Event 23rd March 2002</vt:lpstr>
      <vt:lpstr>General comments</vt:lpstr>
      <vt:lpstr>PowerPoint Presentation</vt:lpstr>
    </vt:vector>
  </TitlesOfParts>
  <Company>Physics 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SANAE Radar Status May 2004</dc:title>
  <dc:creator>Jon Rash</dc:creator>
  <cp:lastModifiedBy>User</cp:lastModifiedBy>
  <cp:revision>154</cp:revision>
  <cp:lastPrinted>2004-05-18T06:45:11Z</cp:lastPrinted>
  <dcterms:created xsi:type="dcterms:W3CDTF">2004-05-14T08:36:32Z</dcterms:created>
  <dcterms:modified xsi:type="dcterms:W3CDTF">2011-05-31T11:03:18Z</dcterms:modified>
</cp:coreProperties>
</file>